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5" r:id="rId7"/>
    <p:sldId id="259" r:id="rId8"/>
    <p:sldId id="260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3CFA-DA0C-408D-AD54-CFC12B484696}" type="datetimeFigureOut">
              <a:rPr lang="sr-Latn-CS" smtClean="0"/>
              <a:pPr/>
              <a:t>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D1E1-BDD4-4663-A0CC-CD31477A05FF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Tehnologij</a:t>
            </a:r>
            <a:r>
              <a:rPr lang="sr-Latn-CS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savremenih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400800" cy="5287963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Upotreba pogodnog tipa elektrode: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Potrebno je koristiti elektrode sa sniženim sadržajem ugljenika (0,08 – 0,1 %).</a:t>
            </a:r>
          </a:p>
          <a:p>
            <a:pPr>
              <a:buFontTx/>
              <a:buChar char="-"/>
            </a:pPr>
            <a:r>
              <a:rPr lang="sr-Latn-CS" dirty="0" smtClean="0"/>
              <a:t>Takve elektrode moraju biti legirane sa manganom ili silicijumom čime se usitnjava struktura i izaziva efekat ojačavanja, tako da se zadržava čvrstoća zavarenog spoja.</a:t>
            </a: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6629400" y="17526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i="1" dirty="0" smtClean="0"/>
              <a:t>Smanjenje mogućnosti zakaljivanja u ZUT-u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hladne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prsline</a:t>
            </a:r>
            <a:r>
              <a:rPr lang="en-US" sz="2800" i="1" dirty="0" smtClean="0"/>
              <a:t>)</a:t>
            </a:r>
            <a:endParaRPr lang="sr-Latn-CS" sz="2800" i="1" dirty="0"/>
          </a:p>
        </p:txBody>
      </p:sp>
      <p:sp>
        <p:nvSpPr>
          <p:cNvPr id="6" name="Right Brace 5"/>
          <p:cNvSpPr/>
          <p:nvPr/>
        </p:nvSpPr>
        <p:spPr>
          <a:xfrm>
            <a:off x="6629400" y="3505200"/>
            <a:ext cx="3810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7086600" y="4027944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i="1" dirty="0" smtClean="0"/>
              <a:t>Smanjenje mogućnosti pojave </a:t>
            </a:r>
            <a:r>
              <a:rPr lang="en-US" sz="2800" i="1" dirty="0" err="1" smtClean="0"/>
              <a:t>vrućih</a:t>
            </a:r>
            <a:r>
              <a:rPr lang="en-US" sz="2800" i="1" dirty="0" smtClean="0"/>
              <a:t> </a:t>
            </a:r>
            <a:r>
              <a:rPr lang="sr-Latn-CS" sz="2800" i="1" dirty="0" smtClean="0"/>
              <a:t>prslina u šavu</a:t>
            </a:r>
            <a:endParaRPr lang="sr-Latn-CS" sz="2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 smtClean="0"/>
              <a:t>Smanjenje sadržaja osnovnog materijala u šavu: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sz="2800" dirty="0" smtClean="0"/>
              <a:t>Povećanje dubine uvara.</a:t>
            </a:r>
          </a:p>
          <a:p>
            <a:pPr>
              <a:buFontTx/>
              <a:buChar char="-"/>
            </a:pPr>
            <a:r>
              <a:rPr lang="sr-Latn-CS" sz="2800" dirty="0" smtClean="0"/>
              <a:t>Priprema osnovnog materijala ne u vidu</a:t>
            </a:r>
          </a:p>
          <a:p>
            <a:pPr>
              <a:buNone/>
            </a:pPr>
            <a:r>
              <a:rPr lang="sr-Latn-CS" sz="2800" dirty="0" smtClean="0"/>
              <a:t>     I-šava već npr. V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U</a:t>
            </a:r>
            <a:r>
              <a:rPr lang="sr-Latn-CS" sz="2800" dirty="0" smtClean="0"/>
              <a:t>-šava.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500" t="18284" r="42442" b="68110"/>
          <a:stretch>
            <a:fillRect/>
          </a:stretch>
        </p:blipFill>
        <p:spPr bwMode="auto">
          <a:xfrm rot="120000">
            <a:off x="8138" y="4032181"/>
            <a:ext cx="4504016" cy="15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1875" t="36000" r="24375" b="47000"/>
          <a:stretch>
            <a:fillRect/>
          </a:stretch>
        </p:blipFill>
        <p:spPr bwMode="auto">
          <a:xfrm rot="120000">
            <a:off x="4440746" y="4109319"/>
            <a:ext cx="4075089" cy="12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6629400" y="21336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7086600" y="15240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i="1" dirty="0" smtClean="0"/>
              <a:t>Smanjenje mogućnosti zakaljivanja u ZUT-u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hladne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prsline</a:t>
            </a:r>
            <a:r>
              <a:rPr lang="en-US" sz="2800" i="1" dirty="0" smtClean="0"/>
              <a:t>)</a:t>
            </a:r>
            <a:endParaRPr lang="sr-Latn-CS" sz="2800" i="1" dirty="0"/>
          </a:p>
        </p:txBody>
      </p:sp>
      <p:sp>
        <p:nvSpPr>
          <p:cNvPr id="8" name="Up Arrow 7"/>
          <p:cNvSpPr/>
          <p:nvPr/>
        </p:nvSpPr>
        <p:spPr>
          <a:xfrm>
            <a:off x="20574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25908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60198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67056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096000"/>
            <a:ext cx="72390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OVA POVRŠINA (ZAPREMINA) TREBA DA BUDE MANJA , KAKO BI OSNOVNI MATERIJAL ŠTO MANJE “UČESTVOVAO” U RASTOPLJENOM METALU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sr-Latn-CS" dirty="0" smtClean="0"/>
              <a:t>Smanjenje brzine hlađenja: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Smanjenje brzine zavarivanja.</a:t>
            </a:r>
          </a:p>
          <a:p>
            <a:pPr>
              <a:buFontTx/>
              <a:buChar char="-"/>
            </a:pPr>
            <a:r>
              <a:rPr lang="sr-Latn-CS" dirty="0" smtClean="0"/>
              <a:t>Primena predgrevanja 150 – 400</a:t>
            </a:r>
            <a:r>
              <a:rPr lang="sr-Latn-CS" baseline="30000" dirty="0" smtClean="0"/>
              <a:t>o</a:t>
            </a:r>
            <a:r>
              <a:rPr lang="sr-Latn-CS" dirty="0" smtClean="0"/>
              <a:t>C.</a:t>
            </a:r>
          </a:p>
          <a:p>
            <a:pPr>
              <a:buFontTx/>
              <a:buChar char="-"/>
            </a:pPr>
            <a:r>
              <a:rPr lang="en-US" smtClean="0"/>
              <a:t>(</a:t>
            </a:r>
            <a:r>
              <a:rPr lang="sr-Latn-CS" smtClean="0"/>
              <a:t>Naknadna </a:t>
            </a:r>
            <a:r>
              <a:rPr lang="sr-Latn-CS" dirty="0" smtClean="0"/>
              <a:t>termička obrada.</a:t>
            </a:r>
            <a:r>
              <a:rPr lang="en-US" dirty="0" smtClean="0"/>
              <a:t>)</a:t>
            </a:r>
            <a:endParaRPr lang="sr-Latn-CS" dirty="0" smtClean="0"/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591" t="26298" r="75097" b="43750"/>
          <a:stretch>
            <a:fillRect/>
          </a:stretch>
        </p:blipFill>
        <p:spPr bwMode="auto">
          <a:xfrm rot="-120000">
            <a:off x="3170758" y="3860779"/>
            <a:ext cx="2957476" cy="27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6629400" y="19050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TextBox 5"/>
          <p:cNvSpPr txBox="1"/>
          <p:nvPr/>
        </p:nvSpPr>
        <p:spPr>
          <a:xfrm>
            <a:off x="7086600" y="18288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Smanjenje mogućnosti zakaljivanja u ZUT-u</a:t>
            </a:r>
            <a:endParaRPr lang="sr-Latn-C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Zavarljivost niskolegiranih čelika</a:t>
            </a:r>
            <a:br>
              <a:rPr lang="sr-Latn-CS" b="1" dirty="0" smtClean="0"/>
            </a:br>
            <a:r>
              <a:rPr lang="sr-Latn-CS" b="1" dirty="0" smtClean="0"/>
              <a:t>(Zavarljivost niskougljeničnih legiranih čelika)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10600" cy="3657600"/>
          </a:xfrm>
        </p:spPr>
        <p:txBody>
          <a:bodyPr>
            <a:normAutofit fontScale="85000" lnSpcReduction="20000"/>
          </a:bodyPr>
          <a:lstStyle/>
          <a:p>
            <a:r>
              <a:rPr lang="sr-Latn-CS" sz="3800" dirty="0" smtClean="0"/>
              <a:t>Najzastupljeniji legirajući element u ovim čelicima može da ima sadržaj do 5 %. </a:t>
            </a:r>
          </a:p>
          <a:p>
            <a:endParaRPr lang="sr-Latn-CS" sz="3800" dirty="0" smtClean="0"/>
          </a:p>
          <a:p>
            <a:r>
              <a:rPr lang="sr-Latn-CS" sz="3800" dirty="0" smtClean="0"/>
              <a:t>Npr. niskougljenični legirani čelici (do </a:t>
            </a:r>
            <a:r>
              <a:rPr lang="sr-Latn-CS" sz="3800" dirty="0" smtClean="0"/>
              <a:t>0,</a:t>
            </a:r>
            <a:r>
              <a:rPr lang="en-US" sz="3800" dirty="0" smtClean="0"/>
              <a:t>25</a:t>
            </a:r>
            <a:r>
              <a:rPr lang="sr-Latn-CS" sz="3800" dirty="0" smtClean="0"/>
              <a:t>%C</a:t>
            </a:r>
            <a:r>
              <a:rPr lang="sr-Latn-CS" sz="3800" dirty="0" smtClean="0"/>
              <a:t>) prema mehaničkim osobinama predstavljaju alternativu srednje/visokougljeničnim čelicima, ali imaju bolju zavarljivost, prokaljivost i višu cenu.</a:t>
            </a:r>
          </a:p>
          <a:p>
            <a:endParaRPr lang="sr-Latn-CS" sz="3800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048000" cy="762000"/>
          </a:xfrm>
        </p:spPr>
        <p:txBody>
          <a:bodyPr>
            <a:noAutofit/>
          </a:bodyPr>
          <a:lstStyle/>
          <a:p>
            <a:pPr algn="l"/>
            <a:r>
              <a:rPr lang="sr-Latn-CS" sz="3600" dirty="0" smtClean="0"/>
              <a:t>Uticaj legiranja zateznu čvrstoću</a:t>
            </a:r>
            <a:endParaRPr lang="sr-Latn-C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80037"/>
            <a:ext cx="8229600" cy="1249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*</a:t>
            </a:r>
            <a:r>
              <a:rPr lang="sr-Latn-CS" dirty="0" smtClean="0"/>
              <a:t>	</a:t>
            </a:r>
            <a:r>
              <a:rPr lang="en-US" dirty="0" err="1" smtClean="0"/>
              <a:t>Mikrolegirani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smanjen</a:t>
            </a:r>
            <a:r>
              <a:rPr lang="en-US" dirty="0" smtClean="0"/>
              <a:t>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ugljenika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legirajućih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(</a:t>
            </a:r>
            <a:r>
              <a:rPr lang="en-US" dirty="0" err="1" smtClean="0"/>
              <a:t>Nb</a:t>
            </a:r>
            <a:r>
              <a:rPr lang="en-US" dirty="0" smtClean="0"/>
              <a:t>, V, Ti, </a:t>
            </a:r>
            <a:r>
              <a:rPr lang="en-US" dirty="0" err="1" smtClean="0"/>
              <a:t>ispod</a:t>
            </a:r>
            <a:r>
              <a:rPr lang="en-US" dirty="0" smtClean="0"/>
              <a:t> 0,25%)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povećanja</a:t>
            </a:r>
            <a:r>
              <a:rPr lang="en-US" dirty="0" smtClean="0"/>
              <a:t> </a:t>
            </a:r>
            <a:r>
              <a:rPr lang="en-US" dirty="0" err="1" smtClean="0"/>
              <a:t>zavarljivosti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mehaničkih</a:t>
            </a:r>
            <a:r>
              <a:rPr lang="en-US" dirty="0" smtClean="0"/>
              <a:t> </a:t>
            </a:r>
            <a:r>
              <a:rPr lang="en-US" dirty="0" err="1" smtClean="0"/>
              <a:t>osobina</a:t>
            </a:r>
            <a:r>
              <a:rPr lang="en-US" dirty="0" smtClean="0"/>
              <a:t> (</a:t>
            </a:r>
            <a:r>
              <a:rPr lang="en-US" dirty="0" err="1" smtClean="0"/>
              <a:t>usitnjavanje</a:t>
            </a:r>
            <a:r>
              <a:rPr lang="en-US" dirty="0" smtClean="0"/>
              <a:t> </a:t>
            </a:r>
            <a:r>
              <a:rPr lang="en-US" dirty="0" err="1" smtClean="0"/>
              <a:t>zrna</a:t>
            </a:r>
            <a:r>
              <a:rPr lang="en-US" dirty="0" smtClean="0"/>
              <a:t> – </a:t>
            </a:r>
            <a:r>
              <a:rPr lang="en-US" dirty="0" err="1" smtClean="0"/>
              <a:t>ojačavanje</a:t>
            </a:r>
            <a:r>
              <a:rPr lang="en-US" dirty="0" smtClean="0"/>
              <a:t> </a:t>
            </a:r>
            <a:r>
              <a:rPr lang="en-US" dirty="0" err="1" smtClean="0"/>
              <a:t>granicama</a:t>
            </a:r>
            <a:r>
              <a:rPr lang="en-US" dirty="0" smtClean="0"/>
              <a:t> </a:t>
            </a:r>
            <a:r>
              <a:rPr lang="en-US" dirty="0" err="1" smtClean="0"/>
              <a:t>zrna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taložno</a:t>
            </a:r>
            <a:r>
              <a:rPr lang="en-US" dirty="0" smtClean="0"/>
              <a:t> </a:t>
            </a:r>
            <a:r>
              <a:rPr lang="en-US" dirty="0" err="1" smtClean="0"/>
              <a:t>ojačavanje</a:t>
            </a:r>
            <a:r>
              <a:rPr lang="en-US" dirty="0" smtClean="0"/>
              <a:t>)</a:t>
            </a: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45349"/>
          <a:stretch>
            <a:fillRect/>
          </a:stretch>
        </p:blipFill>
        <p:spPr bwMode="auto">
          <a:xfrm>
            <a:off x="4267200" y="152399"/>
            <a:ext cx="4876800" cy="415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sr-Latn-CS" dirty="0" smtClean="0"/>
              <a:t>Zavarljivost ovih čelika se određuje prema ekvivalentnom sadržaju ugljenika (C</a:t>
            </a:r>
            <a:r>
              <a:rPr lang="sr-Latn-CS" baseline="-25000" dirty="0" smtClean="0"/>
              <a:t>EKV</a:t>
            </a:r>
            <a:r>
              <a:rPr lang="sr-Latn-CS" dirty="0" smtClean="0"/>
              <a:t>).</a:t>
            </a:r>
          </a:p>
          <a:p>
            <a:endParaRPr lang="sr-Latn-CS" dirty="0" smtClean="0"/>
          </a:p>
          <a:p>
            <a:r>
              <a:rPr lang="sr-Latn-CS" dirty="0" smtClean="0"/>
              <a:t>Što je C</a:t>
            </a:r>
            <a:r>
              <a:rPr lang="sr-Latn-CS" baseline="-25000" dirty="0" smtClean="0"/>
              <a:t>EKV</a:t>
            </a:r>
            <a:r>
              <a:rPr lang="sr-Latn-CS" dirty="0" smtClean="0"/>
              <a:t> veći, zavarljivost je lošija i obrnuto.</a:t>
            </a:r>
          </a:p>
          <a:p>
            <a:endParaRPr lang="sr-Latn-CS" dirty="0" smtClean="0"/>
          </a:p>
          <a:p>
            <a:r>
              <a:rPr lang="sr-Latn-CS" dirty="0" smtClean="0"/>
              <a:t>Pri većem C</a:t>
            </a:r>
            <a:r>
              <a:rPr lang="sr-Latn-CS" baseline="-25000" dirty="0" smtClean="0"/>
              <a:t>EKV</a:t>
            </a:r>
            <a:r>
              <a:rPr lang="sr-Latn-CS" dirty="0" smtClean="0"/>
              <a:t>, čelik je skloniji pojavi vrućih i hladnih prslina, pa je potrebno primeniti mere predostrožnosti (slično kao kod nisko/srednjeugljeničnih čelika).</a:t>
            </a:r>
          </a:p>
          <a:p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CS" dirty="0" smtClean="0"/>
              <a:t>* C</a:t>
            </a:r>
            <a:r>
              <a:rPr lang="sr-Latn-CS" baseline="-25000" dirty="0" smtClean="0"/>
              <a:t>EKV</a:t>
            </a:r>
            <a:r>
              <a:rPr lang="sr-Latn-CS" dirty="0" smtClean="0"/>
              <a:t> se određuje prema sledećim izrazima: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MIZ (univerzalna): 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   C</a:t>
            </a:r>
            <a:r>
              <a:rPr lang="sr-Latn-CS" baseline="-25000" dirty="0" smtClean="0"/>
              <a:t>EKV </a:t>
            </a:r>
            <a:r>
              <a:rPr lang="sr-Latn-CS" dirty="0" smtClean="0"/>
              <a:t>= C+Mn/6+(Cr+Mo+V)/5+(Ni+Cu)/15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2.  “Japanska” formula (univerzalna):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	   C</a:t>
            </a:r>
            <a:r>
              <a:rPr lang="sr-Latn-CS" baseline="-25000" dirty="0" smtClean="0"/>
              <a:t>EKV </a:t>
            </a:r>
            <a:r>
              <a:rPr lang="sr-Latn-CS" dirty="0" smtClean="0"/>
              <a:t>= C+Mn/6+Si/24+Cr/5+Ni/40+Mo/4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3.   Za niskougljenične i niskolegirane čelike: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             C</a:t>
            </a:r>
            <a:r>
              <a:rPr lang="sr-Latn-CS" baseline="-25000" dirty="0" smtClean="0"/>
              <a:t>EKV</a:t>
            </a:r>
            <a:r>
              <a:rPr lang="sr-Latn-CS" dirty="0" smtClean="0"/>
              <a:t> = C+Mn/20+Ni/15 +(Cr+Mo+V)/10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sr-Latn-CS" dirty="0" smtClean="0"/>
              <a:t>Ključni parametar za određivanje optimalnih mehaničkih osobina zavarenog spoja i navarenog uzorka predstavlja unos toplote q</a:t>
            </a:r>
            <a:r>
              <a:rPr lang="sr-Latn-CS" baseline="-25000" dirty="0" smtClean="0"/>
              <a:t>p.</a:t>
            </a: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Uticaj unosa toplote q</a:t>
            </a:r>
            <a:r>
              <a:rPr lang="sr-Latn-CS" baseline="-25000" dirty="0" smtClean="0"/>
              <a:t>p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U slučaju sadržaja ugljenika preko 0,14 %, uticaj unosa toplote je sledeći:</a:t>
            </a:r>
          </a:p>
          <a:p>
            <a:pPr>
              <a:buNone/>
            </a:pPr>
            <a:r>
              <a:rPr lang="sr-Latn-CS" dirty="0" smtClean="0"/>
              <a:t>1) Ako je q</a:t>
            </a:r>
            <a:r>
              <a:rPr lang="sr-Latn-CS" baseline="-25000" dirty="0" smtClean="0"/>
              <a:t>p</a:t>
            </a:r>
            <a:r>
              <a:rPr lang="sr-Latn-CS" dirty="0" smtClean="0"/>
              <a:t> suviše mali, u ZUT-u dolazi do zakaljivosti usled prebrzog hlađenja, porasta tvrdoće i pada žilavosti</a:t>
            </a:r>
          </a:p>
          <a:p>
            <a:pPr>
              <a:buNone/>
            </a:pPr>
            <a:r>
              <a:rPr lang="sr-Latn-CS" dirty="0" smtClean="0"/>
              <a:t>2) Ako je q</a:t>
            </a:r>
            <a:r>
              <a:rPr lang="sr-Latn-CS" baseline="-25000" dirty="0" smtClean="0"/>
              <a:t>p</a:t>
            </a:r>
            <a:r>
              <a:rPr lang="sr-Latn-CS" dirty="0" smtClean="0"/>
              <a:t> preveliki, u ZUT-u dolazi do rekristalizacije (rekristalitacionog žarenja) i pada žilavosti.</a:t>
            </a:r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92163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Zavarivanje lima debljine 16 mm (0,4%C; 0,7%Mn; 0,24%Si; 0,03%Cr; 0,44% Ni)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125" t="18000" r="13750" b="18000"/>
          <a:stretch>
            <a:fillRect/>
          </a:stretch>
        </p:blipFill>
        <p:spPr bwMode="auto">
          <a:xfrm rot="-60000">
            <a:off x="1032617" y="776732"/>
            <a:ext cx="708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86200" y="1127760"/>
            <a:ext cx="685800" cy="397764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5713412"/>
            <a:ext cx="16764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5715000"/>
            <a:ext cx="2590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7912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000" dirty="0" smtClean="0"/>
              <a:t>Mali unos toplote – velika brzina hlađenja – zakaljenje (visoka tvrdoća, mala žilavost, mali ugao savijanja)</a:t>
            </a:r>
            <a:endParaRPr lang="sr-Latn-C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5842337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Velik unos toplote – mala brzina hlađenja – rekristalizaciono žarenje (mala tvrdoća, mala žilavost, manji ugao savijanja)</a:t>
            </a:r>
            <a:endParaRPr lang="sr-Latn-C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Mere za poboljšavanje zavarljivosti: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Upotrebom pogodnog tipa elektrode.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Smanjenje sadržaja osnovnog materijala u šavu.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Smanjenje brzine hlađenja.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419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Tehnologija spajanja savremenih materijala</vt:lpstr>
      <vt:lpstr>Zavarljivost niskolegiranih čelika (Zavarljivost niskougljeničnih legiranih čelika)</vt:lpstr>
      <vt:lpstr>Uticaj legiranja zateznu čvrstoću</vt:lpstr>
      <vt:lpstr>Slide 4</vt:lpstr>
      <vt:lpstr>Slide 5</vt:lpstr>
      <vt:lpstr>Slide 6</vt:lpstr>
      <vt:lpstr>Uticaj unosa toplote qp</vt:lpstr>
      <vt:lpstr>Slide 8</vt:lpstr>
      <vt:lpstr>Slide 9</vt:lpstr>
      <vt:lpstr>Slide 10</vt:lpstr>
      <vt:lpstr>Slide 11</vt:lpstr>
      <vt:lpstr>Slide 12</vt:lpstr>
      <vt:lpstr>Hvala na pažnji!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Tehnologije spajanja savremenih materijala</dc:title>
  <dc:creator>Korisnik</dc:creator>
  <cp:lastModifiedBy>sebastijan</cp:lastModifiedBy>
  <cp:revision>13</cp:revision>
  <dcterms:created xsi:type="dcterms:W3CDTF">2012-10-17T15:25:26Z</dcterms:created>
  <dcterms:modified xsi:type="dcterms:W3CDTF">2013-11-07T07:33:34Z</dcterms:modified>
</cp:coreProperties>
</file>